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12" r:id="rId1"/>
  </p:sldMasterIdLst>
  <p:notesMasterIdLst>
    <p:notesMasterId r:id="rId10"/>
  </p:notesMasterIdLst>
  <p:handoutMasterIdLst>
    <p:handoutMasterId r:id="rId11"/>
  </p:handoutMasterIdLst>
  <p:sldIdLst>
    <p:sldId id="256" r:id="rId2"/>
    <p:sldId id="265" r:id="rId3"/>
    <p:sldId id="266" r:id="rId4"/>
    <p:sldId id="267" r:id="rId5"/>
    <p:sldId id="261" r:id="rId6"/>
    <p:sldId id="268" r:id="rId7"/>
    <p:sldId id="264" r:id="rId8"/>
    <p:sldId id="263" r:id="rId9"/>
  </p:sldIdLst>
  <p:sldSz cx="9144000" cy="6858000" type="screen4x3"/>
  <p:notesSz cx="6735763" cy="9866313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3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18830" cy="492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328" tIns="45164" rIns="90328" bIns="45164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endParaRPr lang="de-DE">
              <a:latin typeface="Arial Narrow" pitchFamily="34" charset="0"/>
            </a:endParaRP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6933" y="0"/>
            <a:ext cx="2918830" cy="492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328" tIns="45164" rIns="90328" bIns="45164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endParaRPr lang="de-DE">
              <a:latin typeface="Arial Narrow" pitchFamily="34" charset="0"/>
            </a:endParaRPr>
          </a:p>
        </p:txBody>
      </p:sp>
      <p:sp>
        <p:nvSpPr>
          <p:cNvPr id="665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373391"/>
            <a:ext cx="2918830" cy="492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328" tIns="45164" rIns="90328" bIns="45164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endParaRPr lang="de-DE">
              <a:latin typeface="Arial Narrow" pitchFamily="34" charset="0"/>
            </a:endParaRPr>
          </a:p>
        </p:txBody>
      </p:sp>
      <p:sp>
        <p:nvSpPr>
          <p:cNvPr id="665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6933" y="9373391"/>
            <a:ext cx="2918830" cy="492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328" tIns="45164" rIns="90328" bIns="45164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fld id="{47F930EC-4FD0-431B-BB9B-47DE359CDF6F}" type="slidenum">
              <a:rPr lang="de-DE">
                <a:latin typeface="Arial Narrow" pitchFamily="34" charset="0"/>
              </a:rPr>
              <a:pPr/>
              <a:t>‹#›</a:t>
            </a:fld>
            <a:endParaRPr lang="de-DE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42276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18830" cy="492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328" tIns="45164" rIns="90328" bIns="45164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endParaRPr lang="de-DE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6933" y="0"/>
            <a:ext cx="2918830" cy="492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328" tIns="45164" rIns="90328" bIns="45164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endParaRPr lang="de-DE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1700" y="739775"/>
            <a:ext cx="4932363" cy="37004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8102" y="4686696"/>
            <a:ext cx="4939560" cy="44394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328" tIns="45164" rIns="90328" bIns="4516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Klicken Sie, um die Formate des Vorlagentextes zu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373391"/>
            <a:ext cx="2918830" cy="492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328" tIns="45164" rIns="90328" bIns="45164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endParaRPr lang="de-DE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6933" y="9373391"/>
            <a:ext cx="2918830" cy="492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328" tIns="45164" rIns="90328" bIns="45164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fld id="{276F4F92-661F-4424-ADED-7D3829A4203F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16004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7512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7512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7512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7512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2862776" y="6581001"/>
            <a:ext cx="3418449" cy="246221"/>
          </a:xfrm>
          <a:prstGeom prst="rect">
            <a:avLst/>
          </a:prstGeom>
        </p:spPr>
        <p:txBody>
          <a:bodyPr/>
          <a:lstStyle/>
          <a:p>
            <a:r>
              <a:rPr lang="en-GB" noProof="0" dirty="0" smtClean="0"/>
              <a:t>company presentation 2012</a:t>
            </a:r>
            <a:endParaRPr lang="en-GB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CED72E1C-DE6A-4294-ADF0-6F96BA9C680A}" type="datetime1">
              <a:rPr lang="en-GB" smtClean="0"/>
              <a:t>22/11/2013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46428921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84000" y="1483200"/>
            <a:ext cx="7776000" cy="617928"/>
          </a:xfrm>
          <a:prstGeom prst="rect">
            <a:avLst/>
          </a:prstGeom>
        </p:spPr>
        <p:txBody>
          <a:bodyPr/>
          <a:lstStyle/>
          <a:p>
            <a:r>
              <a:rPr lang="en-GB" noProof="0" dirty="0" smtClean="0"/>
              <a:t>Click here to add title</a:t>
            </a:r>
            <a:endParaRPr lang="de-DE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FE786E77-8943-46B0-A5F4-9FE2BBEC74F5}" type="datetime1">
              <a:rPr lang="en-GB" noProof="0" smtClean="0"/>
              <a:t>22/11/2013</a:t>
            </a:fld>
            <a:endParaRPr lang="de-DE" noProof="0"/>
          </a:p>
        </p:txBody>
      </p:sp>
      <p:sp>
        <p:nvSpPr>
          <p:cNvPr id="5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7776000" cy="38160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noProof="0" dirty="0" smtClean="0"/>
              <a:t>First layer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</p:spTree>
    <p:extLst>
      <p:ext uri="{BB962C8B-B14F-4D97-AF65-F5344CB8AC3E}">
        <p14:creationId xmlns:p14="http://schemas.microsoft.com/office/powerpoint/2010/main" val="24530102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84000" y="1483200"/>
            <a:ext cx="7776000" cy="617928"/>
          </a:xfrm>
          <a:prstGeom prst="rect">
            <a:avLst/>
          </a:prstGeom>
        </p:spPr>
        <p:txBody>
          <a:bodyPr/>
          <a:lstStyle/>
          <a:p>
            <a:r>
              <a:rPr lang="en-GB" noProof="0" dirty="0" smtClean="0"/>
              <a:t>Click here to add title</a:t>
            </a:r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2862776" y="6581001"/>
            <a:ext cx="3418449" cy="246221"/>
          </a:xfrm>
          <a:prstGeom prst="rect">
            <a:avLst/>
          </a:prstGeom>
        </p:spPr>
        <p:txBody>
          <a:bodyPr/>
          <a:lstStyle/>
          <a:p>
            <a:r>
              <a:rPr lang="en-GB" noProof="0" dirty="0" smtClean="0"/>
              <a:t>company presentation 2012</a:t>
            </a:r>
            <a:endParaRPr lang="en-GB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F6AA3181-37E1-4D43-A40E-0B61FF5DACFC}" type="datetime1">
              <a:rPr lang="en-GB" noProof="0" smtClean="0"/>
              <a:t>22/11/2013</a:t>
            </a:fld>
            <a:endParaRPr lang="de-DE" noProof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7776000" cy="3816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en-GB" noProof="0" dirty="0" smtClean="0"/>
              <a:t>Click here to add text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</p:spTree>
    <p:extLst>
      <p:ext uri="{BB962C8B-B14F-4D97-AF65-F5344CB8AC3E}">
        <p14:creationId xmlns:p14="http://schemas.microsoft.com/office/powerpoint/2010/main" val="13358358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84000" y="1483200"/>
            <a:ext cx="7776000" cy="61792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 noProof="0" dirty="0" smtClean="0"/>
              <a:t>Click here to add title</a:t>
            </a:r>
            <a:endParaRPr lang="en-GB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2862776" y="6581001"/>
            <a:ext cx="3418449" cy="246221"/>
          </a:xfrm>
          <a:prstGeom prst="rect">
            <a:avLst/>
          </a:prstGeom>
        </p:spPr>
        <p:txBody>
          <a:bodyPr/>
          <a:lstStyle/>
          <a:p>
            <a:r>
              <a:rPr lang="en-GB" noProof="0" dirty="0" smtClean="0"/>
              <a:t>company presentation 2012</a:t>
            </a:r>
            <a:endParaRPr lang="en-GB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A950FA2E-D575-4778-A90B-D8823FBC82FB}" type="datetime1">
              <a:rPr lang="en-GB" noProof="0" smtClean="0"/>
              <a:t>22/11/2013</a:t>
            </a:fld>
            <a:endParaRPr lang="de-DE" noProof="0" dirty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5760000" cy="3816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en-GB" noProof="0" dirty="0" smtClean="0"/>
              <a:t>Click here to add text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  <p:sp>
        <p:nvSpPr>
          <p:cNvPr id="6" name="Bildplatzhalter 2"/>
          <p:cNvSpPr>
            <a:spLocks noGrp="1"/>
          </p:cNvSpPr>
          <p:nvPr>
            <p:ph type="pic" idx="12" hasCustomPrompt="1"/>
          </p:nvPr>
        </p:nvSpPr>
        <p:spPr>
          <a:xfrm>
            <a:off x="6786000" y="2448001"/>
            <a:ext cx="2358000" cy="2052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GB" noProof="0" dirty="0" smtClean="0"/>
              <a:t>Click on symbol to add image</a:t>
            </a:r>
          </a:p>
        </p:txBody>
      </p:sp>
    </p:spTree>
    <p:extLst>
      <p:ext uri="{BB962C8B-B14F-4D97-AF65-F5344CB8AC3E}">
        <p14:creationId xmlns:p14="http://schemas.microsoft.com/office/powerpoint/2010/main" val="5814278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, big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84000" y="1483200"/>
            <a:ext cx="7776000" cy="617928"/>
          </a:xfrm>
          <a:prstGeom prst="rect">
            <a:avLst/>
          </a:prstGeom>
        </p:spPr>
        <p:txBody>
          <a:bodyPr/>
          <a:lstStyle/>
          <a:p>
            <a:r>
              <a:rPr lang="en-GB" noProof="0" dirty="0" smtClean="0"/>
              <a:t>Click here to add title</a:t>
            </a:r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2862776" y="6581001"/>
            <a:ext cx="3418449" cy="246221"/>
          </a:xfrm>
          <a:prstGeom prst="rect">
            <a:avLst/>
          </a:prstGeom>
        </p:spPr>
        <p:txBody>
          <a:bodyPr/>
          <a:lstStyle/>
          <a:p>
            <a:r>
              <a:rPr lang="de-DE" noProof="0" smtClean="0"/>
              <a:t>company presentation 2012</a:t>
            </a:r>
            <a:endParaRPr lang="de-DE" noProof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E00587D-9189-4FED-83AF-DBCD726BC899}" type="datetime1">
              <a:rPr lang="en-GB" noProof="0" smtClean="0"/>
              <a:t>22/11/2013</a:t>
            </a:fld>
            <a:endParaRPr lang="de-DE" noProof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5760000" cy="3816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en-GB" noProof="0" dirty="0" smtClean="0"/>
              <a:t>Click here to add text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  <p:sp>
        <p:nvSpPr>
          <p:cNvPr id="8" name="Bildplatzhalter 2"/>
          <p:cNvSpPr>
            <a:spLocks noGrp="1"/>
          </p:cNvSpPr>
          <p:nvPr>
            <p:ph type="pic" idx="12" hasCustomPrompt="1"/>
          </p:nvPr>
        </p:nvSpPr>
        <p:spPr>
          <a:xfrm>
            <a:off x="6786000" y="2448001"/>
            <a:ext cx="2358000" cy="3348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GB" noProof="0" dirty="0" smtClean="0"/>
              <a:t>Click on symbol to add image</a:t>
            </a:r>
          </a:p>
        </p:txBody>
      </p:sp>
    </p:spTree>
    <p:extLst>
      <p:ext uri="{BB962C8B-B14F-4D97-AF65-F5344CB8AC3E}">
        <p14:creationId xmlns:p14="http://schemas.microsoft.com/office/powerpoint/2010/main" val="18016267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2 columns, subheadline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84000" y="1483200"/>
            <a:ext cx="7776000" cy="617928"/>
          </a:xfrm>
          <a:prstGeom prst="rect">
            <a:avLst/>
          </a:prstGeom>
        </p:spPr>
        <p:txBody>
          <a:bodyPr/>
          <a:lstStyle/>
          <a:p>
            <a:r>
              <a:rPr lang="en-GB" noProof="0" dirty="0" smtClean="0"/>
              <a:t>Click here to add title</a:t>
            </a:r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2862776" y="6581001"/>
            <a:ext cx="3418449" cy="246221"/>
          </a:xfrm>
          <a:prstGeom prst="rect">
            <a:avLst/>
          </a:prstGeom>
        </p:spPr>
        <p:txBody>
          <a:bodyPr/>
          <a:lstStyle/>
          <a:p>
            <a:r>
              <a:rPr lang="de-DE" noProof="0" smtClean="0"/>
              <a:t>company presentation 2012</a:t>
            </a:r>
            <a:endParaRPr lang="de-DE" noProof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82376D74-4BB3-47C6-93B0-5DCC1B2CEE0E}" type="datetime1">
              <a:rPr lang="en-GB" noProof="0" smtClean="0"/>
              <a:t>22/11/2013</a:t>
            </a:fld>
            <a:endParaRPr lang="de-DE" noProof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3780000" cy="3816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en-GB" noProof="0" dirty="0" smtClean="0"/>
              <a:t>Click here to add text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  <p:sp>
        <p:nvSpPr>
          <p:cNvPr id="8" name="Inhaltsplatzhalter 2"/>
          <p:cNvSpPr>
            <a:spLocks noGrp="1"/>
          </p:cNvSpPr>
          <p:nvPr>
            <p:ph idx="12" hasCustomPrompt="1"/>
          </p:nvPr>
        </p:nvSpPr>
        <p:spPr>
          <a:xfrm>
            <a:off x="4680000" y="2448000"/>
            <a:ext cx="3780000" cy="3816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en-GB" noProof="0" dirty="0" smtClean="0"/>
              <a:t>Click here to add text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</p:spTree>
    <p:extLst>
      <p:ext uri="{BB962C8B-B14F-4D97-AF65-F5344CB8AC3E}">
        <p14:creationId xmlns:p14="http://schemas.microsoft.com/office/powerpoint/2010/main" val="42417953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2 columns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84000" y="1483200"/>
            <a:ext cx="7776000" cy="617928"/>
          </a:xfrm>
          <a:prstGeom prst="rect">
            <a:avLst/>
          </a:prstGeom>
        </p:spPr>
        <p:txBody>
          <a:bodyPr/>
          <a:lstStyle/>
          <a:p>
            <a:r>
              <a:rPr lang="en-GB" noProof="0" dirty="0" smtClean="0"/>
              <a:t>Click here to add title</a:t>
            </a:r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2862776" y="6581001"/>
            <a:ext cx="3418449" cy="246221"/>
          </a:xfrm>
          <a:prstGeom prst="rect">
            <a:avLst/>
          </a:prstGeom>
        </p:spPr>
        <p:txBody>
          <a:bodyPr/>
          <a:lstStyle/>
          <a:p>
            <a:r>
              <a:rPr lang="de-DE" noProof="0" smtClean="0"/>
              <a:t>company presentation 2012</a:t>
            </a:r>
            <a:endParaRPr lang="de-DE" noProof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721DE36-DFDD-41E8-8F4A-60A053C2735B}" type="datetime1">
              <a:rPr lang="en-GB" noProof="0" smtClean="0"/>
              <a:t>22/11/2013</a:t>
            </a:fld>
            <a:endParaRPr lang="de-DE" noProof="0"/>
          </a:p>
        </p:txBody>
      </p:sp>
      <p:sp>
        <p:nvSpPr>
          <p:cNvPr id="9" name="Inhaltsplatzhalter 2"/>
          <p:cNvSpPr>
            <a:spLocks noGrp="1"/>
          </p:cNvSpPr>
          <p:nvPr>
            <p:ph idx="1" hasCustomPrompt="1"/>
          </p:nvPr>
        </p:nvSpPr>
        <p:spPr>
          <a:xfrm>
            <a:off x="683999" y="2448000"/>
            <a:ext cx="3780000" cy="38160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noProof="0" dirty="0" smtClean="0"/>
              <a:t>First layer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</p:txBody>
      </p:sp>
      <p:sp>
        <p:nvSpPr>
          <p:cNvPr id="10" name="Inhaltsplatzhalter 2"/>
          <p:cNvSpPr>
            <a:spLocks noGrp="1"/>
          </p:cNvSpPr>
          <p:nvPr>
            <p:ph idx="12" hasCustomPrompt="1"/>
          </p:nvPr>
        </p:nvSpPr>
        <p:spPr>
          <a:xfrm>
            <a:off x="4680000" y="2448000"/>
            <a:ext cx="3780000" cy="38160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noProof="0" dirty="0" smtClean="0"/>
              <a:t>First layer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</p:txBody>
      </p:sp>
    </p:spTree>
    <p:extLst>
      <p:ext uri="{BB962C8B-B14F-4D97-AF65-F5344CB8AC3E}">
        <p14:creationId xmlns:p14="http://schemas.microsoft.com/office/powerpoint/2010/main" val="99345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jpe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gif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6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1810"/>
            <a:ext cx="9144000" cy="1115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Grafik 8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851525"/>
            <a:ext cx="91440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 Box 19"/>
          <p:cNvSpPr txBox="1">
            <a:spLocks noChangeArrowheads="1"/>
          </p:cNvSpPr>
          <p:nvPr/>
        </p:nvSpPr>
        <p:spPr bwMode="auto">
          <a:xfrm>
            <a:off x="7703687" y="6581001"/>
            <a:ext cx="9271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GB" sz="1000" b="0" noProof="0" dirty="0" smtClean="0">
                <a:solidFill>
                  <a:srgbClr val="6E6452"/>
                </a:solidFill>
                <a:latin typeface="Arial Narrow" pitchFamily="34" charset="0"/>
              </a:rPr>
              <a:t>Page </a:t>
            </a:r>
            <a:fld id="{327115CA-E6A4-425F-BB4F-A64D48743A27}" type="slidenum">
              <a:rPr lang="en-GB" sz="1000" b="0" noProof="0" smtClean="0">
                <a:solidFill>
                  <a:srgbClr val="6E6452"/>
                </a:solidFill>
                <a:latin typeface="Arial Narrow" pitchFamily="34" charset="0"/>
              </a:rPr>
              <a:pPr/>
              <a:t>‹#›</a:t>
            </a:fld>
            <a:endParaRPr lang="en-GB" sz="1000" b="0" noProof="0" dirty="0">
              <a:solidFill>
                <a:srgbClr val="6E6452"/>
              </a:solidFill>
              <a:latin typeface="Arial Narrow" pitchFamily="34" charset="0"/>
            </a:endParaRPr>
          </a:p>
        </p:txBody>
      </p:sp>
      <p:sp>
        <p:nvSpPr>
          <p:cNvPr id="16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79155" y="6581001"/>
            <a:ext cx="12954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000" b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fld id="{7FE73A5E-2CE3-464E-8323-5EB9B752629B}" type="datetime1">
              <a:rPr lang="en-GB" smtClean="0"/>
              <a:t>22/11/2013</a:t>
            </a:fld>
            <a:endParaRPr lang="de-DE" dirty="0"/>
          </a:p>
        </p:txBody>
      </p:sp>
      <p:sp>
        <p:nvSpPr>
          <p:cNvPr id="7" name="Textfeld 5"/>
          <p:cNvSpPr txBox="1"/>
          <p:nvPr userDrawn="1"/>
        </p:nvSpPr>
        <p:spPr>
          <a:xfrm>
            <a:off x="7419434" y="314102"/>
            <a:ext cx="106694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b="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Implemented</a:t>
            </a:r>
            <a:r>
              <a:rPr lang="de-DE" sz="800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800" b="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by</a:t>
            </a:r>
            <a:endParaRPr lang="de-DE" sz="800" b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2" descr="C:\Documents and Settings\Tushita\Desktop\logos\German - Infinite Logo.jpg"/>
          <p:cNvPicPr>
            <a:picLocks noChangeAspect="1" noChangeArrowheads="1"/>
          </p:cNvPicPr>
          <p:nvPr userDrawn="1"/>
        </p:nvPicPr>
        <p:blipFill>
          <a:blip r:embed="rId11" cstate="print"/>
          <a:srcRect t="13181"/>
          <a:stretch>
            <a:fillRect/>
          </a:stretch>
        </p:blipFill>
        <p:spPr bwMode="auto">
          <a:xfrm>
            <a:off x="-1" y="0"/>
            <a:ext cx="3895726" cy="11293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66890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06" r:id="rId2"/>
    <p:sldLayoutId id="2147483708" r:id="rId3"/>
    <p:sldLayoutId id="2147483709" r:id="rId4"/>
    <p:sldLayoutId id="2147483714" r:id="rId5"/>
    <p:sldLayoutId id="2147483710" r:id="rId6"/>
    <p:sldLayoutId id="2147483711" r:id="rId7"/>
  </p:sldLayoutIdLst>
  <p:transition/>
  <p:timing>
    <p:tnLst>
      <p:par>
        <p:cTn id="1" dur="indefinite" restart="never" nodeType="tmRoot"/>
      </p:par>
    </p:tnLst>
  </p:timing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6E645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9pPr>
    </p:titleStyle>
    <p:bodyStyle>
      <a:lvl1pPr marL="360000" indent="-360000" algn="l" rtl="0" eaLnBrk="1" fontAlgn="base" hangingPunct="1">
        <a:spcBef>
          <a:spcPts val="400"/>
        </a:spcBef>
        <a:spcAft>
          <a:spcPts val="800"/>
        </a:spcAft>
        <a:buClr>
          <a:srgbClr val="C80F0F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  <a:ea typeface="+mn-ea"/>
          <a:cs typeface="+mn-cs"/>
        </a:defRPr>
      </a:lvl1pPr>
      <a:lvl2pPr marL="7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2pPr>
      <a:lvl3pPr marL="10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3pPr>
      <a:lvl4pPr marL="14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4pPr>
      <a:lvl5pPr marL="180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5pPr>
      <a:lvl6pPr marL="216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6pPr>
      <a:lvl7pPr marL="25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7pPr>
      <a:lvl8pPr marL="28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8pPr>
      <a:lvl9pPr marL="32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iz.de/" TargetMode="External"/><Relationship Id="rId2" Type="http://schemas.openxmlformats.org/officeDocument/2006/relationships/hyperlink" Target="mailto:Michael.Blunck@giz.de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igen-re.in/" TargetMode="External"/><Relationship Id="rId5" Type="http://schemas.openxmlformats.org/officeDocument/2006/relationships/image" Target="../media/image18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CED72E1C-DE6A-4294-ADF0-6F96BA9C680A}" type="datetime1">
              <a:rPr lang="en-GB" smtClean="0"/>
              <a:t>22/11/2013</a:t>
            </a:fld>
            <a:endParaRPr lang="de-DE" dirty="0"/>
          </a:p>
        </p:txBody>
      </p:sp>
      <p:sp>
        <p:nvSpPr>
          <p:cNvPr id="4" name="Rectangle 6"/>
          <p:cNvSpPr txBox="1">
            <a:spLocks noChangeArrowheads="1"/>
          </p:cNvSpPr>
          <p:nvPr/>
        </p:nvSpPr>
        <p:spPr>
          <a:xfrm>
            <a:off x="1040400" y="2564904"/>
            <a:ext cx="7034400" cy="2208678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6E645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sz="3200" b="0" dirty="0"/>
              <a:t>Indo-German </a:t>
            </a:r>
            <a:r>
              <a:rPr lang="en-US" sz="3200" b="0" dirty="0" smtClean="0"/>
              <a:t>Cooperation on</a:t>
            </a:r>
            <a:br>
              <a:rPr lang="en-US" sz="3200" b="0" dirty="0" smtClean="0"/>
            </a:br>
            <a:r>
              <a:rPr lang="en-US" sz="3200" b="0" dirty="0" smtClean="0"/>
              <a:t> Clean Cookstoves</a:t>
            </a:r>
          </a:p>
          <a:p>
            <a:pPr algn="ctr"/>
            <a:endParaRPr lang="en-US" sz="3200" b="0" dirty="0"/>
          </a:p>
          <a:p>
            <a:pPr algn="ctr"/>
            <a:r>
              <a:rPr lang="en-US" b="0" dirty="0" smtClean="0"/>
              <a:t>India Clean Cookstove Forum 2013</a:t>
            </a:r>
          </a:p>
          <a:p>
            <a:pPr algn="ctr"/>
            <a:r>
              <a:rPr lang="en-US" b="0" dirty="0" smtClean="0"/>
              <a:t>26</a:t>
            </a:r>
            <a:r>
              <a:rPr lang="en-US" b="0" baseline="30000" dirty="0" smtClean="0"/>
              <a:t>th</a:t>
            </a:r>
            <a:r>
              <a:rPr lang="en-US" b="0" dirty="0" smtClean="0"/>
              <a:t> November, 2013</a:t>
            </a:r>
          </a:p>
          <a:p>
            <a:pPr algn="ctr"/>
            <a:r>
              <a:rPr lang="en-US" b="0" dirty="0" smtClean="0"/>
              <a:t>New Delhi</a:t>
            </a:r>
          </a:p>
          <a:p>
            <a:pPr algn="ctr"/>
            <a:endParaRPr lang="en-US" sz="3200" b="0" dirty="0" smtClean="0"/>
          </a:p>
        </p:txBody>
      </p:sp>
    </p:spTree>
    <p:extLst>
      <p:ext uri="{BB962C8B-B14F-4D97-AF65-F5344CB8AC3E}">
        <p14:creationId xmlns:p14="http://schemas.microsoft.com/office/powerpoint/2010/main" val="25227163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Z:\Photos\05 IGEN-RE\1209 AVANI pictures Uttarakhand\_DSC6158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12"/>
          <a:stretch/>
        </p:blipFill>
        <p:spPr bwMode="auto">
          <a:xfrm>
            <a:off x="0" y="1238865"/>
            <a:ext cx="9144000" cy="5646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ounded Rectangle 2"/>
          <p:cNvSpPr/>
          <p:nvPr/>
        </p:nvSpPr>
        <p:spPr bwMode="auto">
          <a:xfrm>
            <a:off x="179512" y="1484784"/>
            <a:ext cx="3456384" cy="165618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IN" sz="1600" dirty="0">
                <a:solidFill>
                  <a:schemeClr val="tx1"/>
                </a:solidFill>
              </a:rPr>
              <a:t>“I pay 120 </a:t>
            </a:r>
            <a:r>
              <a:rPr lang="en-IN" sz="1600" dirty="0" err="1" smtClean="0">
                <a:solidFill>
                  <a:schemeClr val="tx1"/>
                </a:solidFill>
              </a:rPr>
              <a:t>Rs</a:t>
            </a:r>
            <a:r>
              <a:rPr lang="en-IN" sz="1600" dirty="0" smtClean="0">
                <a:solidFill>
                  <a:schemeClr val="tx1"/>
                </a:solidFill>
              </a:rPr>
              <a:t> </a:t>
            </a:r>
            <a:r>
              <a:rPr lang="en-IN" sz="1600" dirty="0">
                <a:solidFill>
                  <a:schemeClr val="tx1"/>
                </a:solidFill>
              </a:rPr>
              <a:t>a month for the education of my child. Spending almost the same amount on getting treatment for my breathing problems is too much.” </a:t>
            </a:r>
            <a:endParaRPr kumimoji="0" lang="en-IN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4" name="Rounded Rectangle 3"/>
          <p:cNvSpPr/>
          <p:nvPr/>
        </p:nvSpPr>
        <p:spPr bwMode="auto">
          <a:xfrm>
            <a:off x="195136" y="4062124"/>
            <a:ext cx="3440759" cy="195916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IN" sz="1600" dirty="0">
                <a:solidFill>
                  <a:schemeClr val="tx1"/>
                </a:solidFill>
              </a:rPr>
              <a:t>“I used to get a burning sensation in my eyes and used to cough because of the smoke but I never took it seriously.  Besides, I cannot do anything about it. If I am cooking with firewood, smoke will be there.”</a:t>
            </a:r>
            <a:endParaRPr kumimoji="0" lang="en-IN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5" name="Rounded Rectangle 4"/>
          <p:cNvSpPr/>
          <p:nvPr/>
        </p:nvSpPr>
        <p:spPr bwMode="auto">
          <a:xfrm>
            <a:off x="5292080" y="5325519"/>
            <a:ext cx="3612395" cy="1487857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IN" sz="1600" dirty="0" smtClean="0">
                <a:solidFill>
                  <a:schemeClr val="tx1"/>
                </a:solidFill>
              </a:rPr>
              <a:t>“</a:t>
            </a:r>
            <a:r>
              <a:rPr lang="en-IN" sz="1600" dirty="0">
                <a:solidFill>
                  <a:schemeClr val="tx1"/>
                </a:solidFill>
              </a:rPr>
              <a:t>I will have to live with the cooking smoke. With our monthly income, I do not see a way out. I hope my son earns better in future and can afford LPG.”</a:t>
            </a:r>
          </a:p>
        </p:txBody>
      </p:sp>
      <p:sp>
        <p:nvSpPr>
          <p:cNvPr id="6" name="Rounded Rectangle 5"/>
          <p:cNvSpPr/>
          <p:nvPr/>
        </p:nvSpPr>
        <p:spPr bwMode="auto">
          <a:xfrm>
            <a:off x="4211960" y="278650"/>
            <a:ext cx="4176464" cy="225025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IN" sz="1600" dirty="0" smtClean="0">
                <a:solidFill>
                  <a:schemeClr val="tx1"/>
                </a:solidFill>
              </a:rPr>
              <a:t>“We </a:t>
            </a:r>
            <a:r>
              <a:rPr lang="en-IN" sz="1600" dirty="0">
                <a:solidFill>
                  <a:schemeClr val="tx1"/>
                </a:solidFill>
              </a:rPr>
              <a:t>cannot afford LPG or kerosene as they are very costly, whereas firewood is free. My husband collects it from the forest. </a:t>
            </a:r>
            <a:r>
              <a:rPr lang="en-IN" sz="1600" dirty="0" smtClean="0">
                <a:solidFill>
                  <a:schemeClr val="tx1"/>
                </a:solidFill>
              </a:rPr>
              <a:t>It </a:t>
            </a:r>
            <a:r>
              <a:rPr lang="en-IN" sz="1600" dirty="0">
                <a:solidFill>
                  <a:schemeClr val="tx1"/>
                </a:solidFill>
              </a:rPr>
              <a:t>is lesser of a burden for my husband to spend 100 </a:t>
            </a:r>
            <a:r>
              <a:rPr lang="en-IN" sz="1600" dirty="0" err="1">
                <a:solidFill>
                  <a:schemeClr val="tx1"/>
                </a:solidFill>
              </a:rPr>
              <a:t>Rs</a:t>
            </a:r>
            <a:r>
              <a:rPr lang="en-IN" sz="1600" dirty="0">
                <a:solidFill>
                  <a:schemeClr val="tx1"/>
                </a:solidFill>
              </a:rPr>
              <a:t> a month for my medical treatment as compared to the cost of using kerosene or LPG for cooking.” </a:t>
            </a:r>
          </a:p>
        </p:txBody>
      </p:sp>
    </p:spTree>
    <p:extLst>
      <p:ext uri="{BB962C8B-B14F-4D97-AF65-F5344CB8AC3E}">
        <p14:creationId xmlns:p14="http://schemas.microsoft.com/office/powerpoint/2010/main" val="286326807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The Solution: Improved Cookstoves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43D270E5-631C-4FEB-B576-0C864664A630}" type="datetime1">
              <a:rPr lang="en-GB" smtClean="0"/>
              <a:t>22/11/2013</a:t>
            </a:fld>
            <a:endParaRPr lang="de-DE" dirty="0"/>
          </a:p>
        </p:txBody>
      </p:sp>
      <p:pic>
        <p:nvPicPr>
          <p:cNvPr id="29" name="Picture 2" descr="C:\Users\giz-comsolar\Desktop\8c1f828e3beb72eef9328686401f43c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93562" y="4413160"/>
            <a:ext cx="190500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3" descr="C:\Users\giz-comsolar\Desktop\fbd87a9d09233874fa8ddb7d99c9d8e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10820" y="2302118"/>
            <a:ext cx="1093167" cy="1765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4" descr="C:\Users\giz-comsolar\Desktop\701a4a2b84277e7622cba1d671ead414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79312" y="1935449"/>
            <a:ext cx="1619250" cy="1619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5" descr="C:\Users\giz-comsolar\Desktop\c7b1c0cffe7d32fc30db959676343097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24994" y="2154523"/>
            <a:ext cx="1823070" cy="1449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6" descr="C:\Users\giz-comsolar\Desktop\a6a5e09d9a9abf9e4bc704e91c42dc92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3502" y="4430773"/>
            <a:ext cx="1739033" cy="1775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5007" y="4430773"/>
            <a:ext cx="1967853" cy="1539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C:\Users\giz-comsolar\Desktop\Presentation1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302118"/>
            <a:ext cx="2161210" cy="1620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giz-comsolar\Desktop\Prakti-Single-Wood-Household-1-300x296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3523" y="4413160"/>
            <a:ext cx="1577843" cy="1557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20431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The last mile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43D270E5-631C-4FEB-B576-0C864664A630}" type="datetime1">
              <a:rPr lang="en-GB" smtClean="0"/>
              <a:t>22/11/2013</a:t>
            </a:fld>
            <a:endParaRPr lang="de-DE" dirty="0"/>
          </a:p>
        </p:txBody>
      </p:sp>
      <p:pic>
        <p:nvPicPr>
          <p:cNvPr id="1028" name="Picture 4" descr="C:\Users\giz-comsolar\Desktop\Mackinac-Bridge-Construction-195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122033"/>
            <a:ext cx="6185032" cy="4131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474055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Indo German Energy Programme – RE component</a:t>
            </a:r>
            <a:endParaRPr lang="en-IN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FE786E77-8943-46B0-A5F4-9FE2BBEC74F5}" type="datetime1">
              <a:rPr lang="en-GB" noProof="0" smtClean="0"/>
              <a:t>22/11/2013</a:t>
            </a:fld>
            <a:endParaRPr lang="de-DE" noProof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84000" y="2448000"/>
            <a:ext cx="6637004" cy="3816000"/>
          </a:xfrm>
        </p:spPr>
        <p:txBody>
          <a:bodyPr/>
          <a:lstStyle/>
          <a:p>
            <a:r>
              <a:rPr lang="en-IN" b="1" dirty="0" smtClean="0"/>
              <a:t>Implementing pilots </a:t>
            </a:r>
            <a:r>
              <a:rPr lang="en-IN" dirty="0" smtClean="0"/>
              <a:t>to demonstrate replicable </a:t>
            </a:r>
            <a:r>
              <a:rPr lang="en-IN" dirty="0"/>
              <a:t>business </a:t>
            </a:r>
            <a:r>
              <a:rPr lang="en-IN" dirty="0" smtClean="0"/>
              <a:t>models together with the private sector</a:t>
            </a:r>
          </a:p>
          <a:p>
            <a:r>
              <a:rPr lang="en-IN" dirty="0" smtClean="0"/>
              <a:t>Facilitating </a:t>
            </a:r>
            <a:r>
              <a:rPr lang="en-IN" dirty="0"/>
              <a:t>the development and implementation of </a:t>
            </a:r>
            <a:r>
              <a:rPr lang="en-IN" b="1" dirty="0"/>
              <a:t>supportive policies and programmes</a:t>
            </a:r>
            <a:r>
              <a:rPr lang="en-IN" dirty="0"/>
              <a:t> at state </a:t>
            </a:r>
            <a:r>
              <a:rPr lang="en-IN" dirty="0" smtClean="0"/>
              <a:t>level</a:t>
            </a:r>
            <a:endParaRPr lang="en-IN" dirty="0"/>
          </a:p>
          <a:p>
            <a:r>
              <a:rPr lang="en-IN" b="1" dirty="0" smtClean="0"/>
              <a:t>Capacity </a:t>
            </a:r>
            <a:r>
              <a:rPr lang="en-IN" b="1" dirty="0"/>
              <a:t>development  &amp; support for key stakeholders </a:t>
            </a:r>
            <a:r>
              <a:rPr lang="en-IN" dirty="0"/>
              <a:t>in the rural RE sector: e.g. public institutions, rural banks, </a:t>
            </a:r>
            <a:r>
              <a:rPr lang="en-IN" dirty="0" smtClean="0"/>
              <a:t>entrepreneurs, </a:t>
            </a:r>
            <a:r>
              <a:rPr lang="en-IN" dirty="0"/>
              <a:t>etc.</a:t>
            </a:r>
          </a:p>
          <a:p>
            <a:r>
              <a:rPr lang="en-IN" b="1" dirty="0" smtClean="0"/>
              <a:t>Networking, knowledge dissemination</a:t>
            </a:r>
            <a:r>
              <a:rPr lang="en-IN" dirty="0" smtClean="0"/>
              <a:t>: support for conferences</a:t>
            </a:r>
            <a:r>
              <a:rPr lang="en-IN" dirty="0"/>
              <a:t>, workshops, </a:t>
            </a:r>
            <a:r>
              <a:rPr lang="en-IN" dirty="0" smtClean="0"/>
              <a:t>networks</a:t>
            </a:r>
            <a:endParaRPr lang="en-IN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927"/>
          <a:stretch/>
        </p:blipFill>
        <p:spPr>
          <a:xfrm>
            <a:off x="7321004" y="2130093"/>
            <a:ext cx="1525950" cy="1254800"/>
          </a:xfrm>
          <a:prstGeom prst="rect">
            <a:avLst/>
          </a:prstGeom>
        </p:spPr>
      </p:pic>
      <p:pic>
        <p:nvPicPr>
          <p:cNvPr id="6" name="Picture 2" descr="C:\Users\comsolar111\Google Drive\GIZ\Photographs Official Visits\2013-02-06\03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14" y="4944719"/>
            <a:ext cx="1543898" cy="1364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onkar\IGEN RE\Cookstove Business plan\Photos\DSCN120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5109" y="3554562"/>
            <a:ext cx="1579740" cy="1184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14997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317A057-C766-48FB-B1EC-CC1898F04EF1}" type="datetime1">
              <a:rPr lang="de-DE" noProof="0" smtClean="0"/>
              <a:pPr/>
              <a:t>22.11.2013</a:t>
            </a:fld>
            <a:endParaRPr lang="de-DE" noProof="0"/>
          </a:p>
        </p:txBody>
      </p:sp>
      <p:sp>
        <p:nvSpPr>
          <p:cNvPr id="8" name="Textfeld 7"/>
          <p:cNvSpPr txBox="1"/>
          <p:nvPr/>
        </p:nvSpPr>
        <p:spPr>
          <a:xfrm>
            <a:off x="7419434" y="314102"/>
            <a:ext cx="106694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b="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Implemented</a:t>
            </a:r>
            <a:r>
              <a:rPr lang="de-DE" sz="800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800" b="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by</a:t>
            </a:r>
            <a:endParaRPr lang="de-DE" sz="800" b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2" descr="C:\Documents and Settings\Tushita\Desktop\logos\German - Infinite Logo.jpg"/>
          <p:cNvPicPr>
            <a:picLocks noChangeAspect="1" noChangeArrowheads="1"/>
          </p:cNvPicPr>
          <p:nvPr/>
        </p:nvPicPr>
        <p:blipFill>
          <a:blip r:embed="rId2" cstate="print"/>
          <a:srcRect t="13181"/>
          <a:stretch>
            <a:fillRect/>
          </a:stretch>
        </p:blipFill>
        <p:spPr bwMode="auto">
          <a:xfrm>
            <a:off x="-1" y="0"/>
            <a:ext cx="3895726" cy="1129336"/>
          </a:xfrm>
          <a:prstGeom prst="rect">
            <a:avLst/>
          </a:prstGeom>
          <a:noFill/>
        </p:spPr>
      </p:pic>
      <p:sp>
        <p:nvSpPr>
          <p:cNvPr id="13" name="Datumsplatzhalter 3"/>
          <p:cNvSpPr txBox="1">
            <a:spLocks/>
          </p:cNvSpPr>
          <p:nvPr/>
        </p:nvSpPr>
        <p:spPr bwMode="auto">
          <a:xfrm>
            <a:off x="679155" y="6581001"/>
            <a:ext cx="12954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3D270E5-631C-4FEB-B576-0C864664A630}" type="datetime1">
              <a:rPr kumimoji="0" lang="en-GB" sz="1000" b="0" i="0" u="none" strike="noStrike" kern="1200" cap="none" spc="0" normalizeH="0" baseline="0" noProof="0" smtClean="0">
                <a:ln>
                  <a:noFill/>
                </a:ln>
                <a:solidFill>
                  <a:srgbClr val="6E6452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22/11/2013</a:t>
            </a:fld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6E6452"/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</p:txBody>
      </p:sp>
      <p:pic>
        <p:nvPicPr>
          <p:cNvPr id="12" name="Picture 2" descr="C:\Users\Santosh.IGEN_RE_SANTOSH\Google Drive\GIZ Work Files\GIz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34322" y="2031714"/>
            <a:ext cx="6462014" cy="4470575"/>
          </a:xfrm>
          <a:prstGeom prst="rect">
            <a:avLst/>
          </a:prstGeom>
          <a:noFill/>
        </p:spPr>
      </p:pic>
      <p:sp>
        <p:nvSpPr>
          <p:cNvPr id="14" name="Titel 6"/>
          <p:cNvSpPr txBox="1">
            <a:spLocks/>
          </p:cNvSpPr>
          <p:nvPr/>
        </p:nvSpPr>
        <p:spPr bwMode="auto">
          <a:xfrm>
            <a:off x="289430" y="1169486"/>
            <a:ext cx="8244969" cy="617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0" i="0" u="none" strike="noStrike" kern="0" cap="none" spc="0" normalizeH="0" baseline="0" noProof="0" dirty="0">
              <a:ln>
                <a:noFill/>
              </a:ln>
              <a:solidFill>
                <a:srgbClr val="6E645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84000" y="1483200"/>
            <a:ext cx="7776000" cy="617928"/>
          </a:xfrm>
        </p:spPr>
        <p:txBody>
          <a:bodyPr/>
          <a:lstStyle/>
          <a:p>
            <a:pPr lvl="0">
              <a:defRPr/>
            </a:pPr>
            <a:r>
              <a:rPr lang="de-DE" dirty="0" smtClean="0"/>
              <a:t>IGEN-RE </a:t>
            </a:r>
            <a:r>
              <a:rPr lang="de-DE" dirty="0"/>
              <a:t>Approach for Enhancing ICS Adoption </a:t>
            </a:r>
          </a:p>
        </p:txBody>
      </p:sp>
    </p:spTree>
    <p:extLst>
      <p:ext uri="{BB962C8B-B14F-4D97-AF65-F5344CB8AC3E}">
        <p14:creationId xmlns:p14="http://schemas.microsoft.com/office/powerpoint/2010/main" val="17876446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Outline - India Clean Cookstove Forum 2013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43D270E5-631C-4FEB-B576-0C864664A630}" type="datetime1">
              <a:rPr lang="en-GB" smtClean="0"/>
              <a:t>22/11/2013</a:t>
            </a:fld>
            <a:endParaRPr lang="de-DE" dirty="0"/>
          </a:p>
        </p:txBody>
      </p:sp>
      <p:sp>
        <p:nvSpPr>
          <p:cNvPr id="2" name="Rounded Rectangle 1"/>
          <p:cNvSpPr/>
          <p:nvPr/>
        </p:nvSpPr>
        <p:spPr bwMode="auto">
          <a:xfrm>
            <a:off x="251520" y="2780928"/>
            <a:ext cx="2016224" cy="3528392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dirty="0" smtClean="0">
                <a:solidFill>
                  <a:schemeClr val="bg1"/>
                </a:solidFill>
              </a:rPr>
              <a:t>Practitioners’ Workshop</a:t>
            </a:r>
            <a:endParaRPr kumimoji="0" lang="en-IN" sz="2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-36512" y="2204864"/>
            <a:ext cx="25202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4"/>
                </a:solidFill>
              </a:rPr>
              <a:t>Day 1 – 25/11</a:t>
            </a:r>
            <a:endParaRPr lang="en-IN" sz="2000" dirty="0">
              <a:solidFill>
                <a:schemeClr val="accent4"/>
              </a:solidFill>
            </a:endParaRPr>
          </a:p>
        </p:txBody>
      </p:sp>
      <p:sp>
        <p:nvSpPr>
          <p:cNvPr id="5" name="Rounded Rectangle 4"/>
          <p:cNvSpPr/>
          <p:nvPr/>
        </p:nvSpPr>
        <p:spPr bwMode="auto">
          <a:xfrm>
            <a:off x="251520" y="3861048"/>
            <a:ext cx="2016224" cy="540060"/>
          </a:xfrm>
          <a:prstGeom prst="roundRect">
            <a:avLst/>
          </a:prstGeom>
          <a:solidFill>
            <a:schemeClr val="accent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Demand</a:t>
            </a:r>
            <a:endParaRPr kumimoji="0" lang="en-IN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Rounded Rectangle 15"/>
          <p:cNvSpPr/>
          <p:nvPr/>
        </p:nvSpPr>
        <p:spPr bwMode="auto">
          <a:xfrm>
            <a:off x="251520" y="4581128"/>
            <a:ext cx="2016224" cy="540060"/>
          </a:xfrm>
          <a:prstGeom prst="roundRect">
            <a:avLst/>
          </a:prstGeom>
          <a:solidFill>
            <a:schemeClr val="accent3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Supply</a:t>
            </a:r>
            <a:endParaRPr kumimoji="0" lang="en-IN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Rounded Rectangle 16"/>
          <p:cNvSpPr/>
          <p:nvPr/>
        </p:nvSpPr>
        <p:spPr bwMode="auto">
          <a:xfrm>
            <a:off x="251520" y="5373216"/>
            <a:ext cx="2016224" cy="540060"/>
          </a:xfrm>
          <a:prstGeom prst="roundRect">
            <a:avLst/>
          </a:prstGeom>
          <a:solidFill>
            <a:schemeClr val="bg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Ecosystem</a:t>
            </a:r>
            <a:endParaRPr kumimoji="0" lang="en-IN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" name="Rounded Rectangle 18"/>
          <p:cNvSpPr/>
          <p:nvPr/>
        </p:nvSpPr>
        <p:spPr bwMode="auto">
          <a:xfrm>
            <a:off x="3779912" y="2780928"/>
            <a:ext cx="2016224" cy="3528392"/>
          </a:xfrm>
          <a:prstGeom prst="roundRect">
            <a:avLst/>
          </a:prstGeom>
          <a:solidFill>
            <a:schemeClr val="accent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dirty="0" smtClean="0">
                <a:solidFill>
                  <a:schemeClr val="tx1"/>
                </a:solidFill>
              </a:rPr>
              <a:t>Cookstove</a:t>
            </a:r>
            <a:br>
              <a:rPr lang="en-US" sz="2000" dirty="0" smtClean="0">
                <a:solidFill>
                  <a:schemeClr val="tx1"/>
                </a:solidFill>
              </a:rPr>
            </a:br>
            <a:r>
              <a:rPr lang="en-US" sz="2000" dirty="0" smtClean="0">
                <a:solidFill>
                  <a:schemeClr val="tx1"/>
                </a:solidFill>
              </a:rPr>
              <a:t>Forum</a:t>
            </a:r>
            <a:endParaRPr kumimoji="0" lang="en-IN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491880" y="2204864"/>
            <a:ext cx="25202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4"/>
                </a:solidFill>
              </a:rPr>
              <a:t>Day 2 – 26/11</a:t>
            </a:r>
            <a:endParaRPr lang="en-IN" sz="2000" dirty="0">
              <a:solidFill>
                <a:schemeClr val="accent4"/>
              </a:solidFill>
            </a:endParaRPr>
          </a:p>
        </p:txBody>
      </p:sp>
      <p:sp>
        <p:nvSpPr>
          <p:cNvPr id="21" name="Rounded Rectangle 20"/>
          <p:cNvSpPr/>
          <p:nvPr/>
        </p:nvSpPr>
        <p:spPr bwMode="auto">
          <a:xfrm>
            <a:off x="3779912" y="3861048"/>
            <a:ext cx="2016224" cy="540060"/>
          </a:xfrm>
          <a:prstGeom prst="roundRect">
            <a:avLst/>
          </a:prstGeom>
          <a:solidFill>
            <a:schemeClr val="accent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Demand</a:t>
            </a:r>
            <a:endParaRPr kumimoji="0" lang="en-IN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Rounded Rectangle 21"/>
          <p:cNvSpPr/>
          <p:nvPr/>
        </p:nvSpPr>
        <p:spPr bwMode="auto">
          <a:xfrm>
            <a:off x="3779912" y="4581128"/>
            <a:ext cx="2016224" cy="540060"/>
          </a:xfrm>
          <a:prstGeom prst="roundRect">
            <a:avLst/>
          </a:prstGeom>
          <a:solidFill>
            <a:schemeClr val="accent3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Supply</a:t>
            </a:r>
            <a:endParaRPr kumimoji="0" lang="en-IN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Rounded Rectangle 22"/>
          <p:cNvSpPr/>
          <p:nvPr/>
        </p:nvSpPr>
        <p:spPr bwMode="auto">
          <a:xfrm>
            <a:off x="3779912" y="5373216"/>
            <a:ext cx="2016224" cy="540060"/>
          </a:xfrm>
          <a:prstGeom prst="roundRect">
            <a:avLst/>
          </a:prstGeom>
          <a:solidFill>
            <a:schemeClr val="bg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Ecosystem</a:t>
            </a:r>
            <a:endParaRPr kumimoji="0" lang="en-IN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Right Arrow 23"/>
          <p:cNvSpPr/>
          <p:nvPr/>
        </p:nvSpPr>
        <p:spPr bwMode="auto">
          <a:xfrm>
            <a:off x="2411760" y="4203086"/>
            <a:ext cx="1224136" cy="1242138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N" sz="2200" b="1" i="0" u="none" strike="noStrike" cap="none" normalizeH="0" baseline="0" smtClean="0">
              <a:ln>
                <a:noFill/>
              </a:ln>
              <a:solidFill>
                <a:srgbClr val="999999"/>
              </a:solidFill>
              <a:effectLst/>
              <a:latin typeface="Arial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339752" y="3825034"/>
            <a:ext cx="17281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Challenges</a:t>
            </a:r>
            <a:endParaRPr lang="en-IN" sz="1600" dirty="0"/>
          </a:p>
        </p:txBody>
      </p:sp>
      <p:sp>
        <p:nvSpPr>
          <p:cNvPr id="26" name="Right Arrow 25"/>
          <p:cNvSpPr/>
          <p:nvPr/>
        </p:nvSpPr>
        <p:spPr bwMode="auto">
          <a:xfrm>
            <a:off x="5940152" y="4203086"/>
            <a:ext cx="1224136" cy="1242138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N" sz="2200" b="1" i="0" u="none" strike="noStrike" cap="none" normalizeH="0" baseline="0" smtClean="0">
              <a:ln>
                <a:noFill/>
              </a:ln>
              <a:solidFill>
                <a:srgbClr val="999999"/>
              </a:solidFill>
              <a:effectLst/>
              <a:latin typeface="Arial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819777" y="3760401"/>
            <a:ext cx="20162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Recommendations</a:t>
            </a:r>
            <a:endParaRPr lang="en-IN" sz="1600" dirty="0"/>
          </a:p>
        </p:txBody>
      </p:sp>
      <p:sp>
        <p:nvSpPr>
          <p:cNvPr id="28" name="Oval 27"/>
          <p:cNvSpPr/>
          <p:nvPr/>
        </p:nvSpPr>
        <p:spPr bwMode="auto">
          <a:xfrm>
            <a:off x="6756897" y="2780928"/>
            <a:ext cx="1800200" cy="752018"/>
          </a:xfrm>
          <a:prstGeom prst="ellipse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Government</a:t>
            </a:r>
            <a:endParaRPr kumimoji="0" lang="en-IN" sz="1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30" name="Oval 29"/>
          <p:cNvSpPr/>
          <p:nvPr/>
        </p:nvSpPr>
        <p:spPr bwMode="auto">
          <a:xfrm>
            <a:off x="6552220" y="5805264"/>
            <a:ext cx="1800200" cy="752018"/>
          </a:xfrm>
          <a:prstGeom prst="ellipse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NGOs</a:t>
            </a:r>
            <a:endParaRPr kumimoji="0" lang="en-IN" sz="1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31" name="Oval 30"/>
          <p:cNvSpPr/>
          <p:nvPr/>
        </p:nvSpPr>
        <p:spPr bwMode="auto">
          <a:xfrm>
            <a:off x="7375273" y="3994311"/>
            <a:ext cx="1800200" cy="752018"/>
          </a:xfrm>
          <a:prstGeom prst="ellipse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solidFill>
                  <a:schemeClr val="bg1"/>
                </a:solidFill>
              </a:rPr>
              <a:t>Donor Agencies</a:t>
            </a:r>
            <a:endParaRPr kumimoji="0" lang="en-IN" sz="1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32" name="Oval 31"/>
          <p:cNvSpPr/>
          <p:nvPr/>
        </p:nvSpPr>
        <p:spPr bwMode="auto">
          <a:xfrm>
            <a:off x="7164288" y="4891228"/>
            <a:ext cx="1800200" cy="752018"/>
          </a:xfrm>
          <a:prstGeom prst="ellipse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Private Sector</a:t>
            </a:r>
            <a:endParaRPr kumimoji="0" lang="en-IN" sz="1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39930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5" grpId="0" animBg="1"/>
      <p:bldP spid="16" grpId="0" animBg="1"/>
      <p:bldP spid="17" grpId="0" animBg="1"/>
      <p:bldP spid="19" grpId="0" animBg="1"/>
      <p:bldP spid="20" grpId="0"/>
      <p:bldP spid="21" grpId="0" animBg="1"/>
      <p:bldP spid="22" grpId="0" animBg="1"/>
      <p:bldP spid="23" grpId="0" animBg="1"/>
      <p:bldP spid="24" grpId="0" animBg="1"/>
      <p:bldP spid="25" grpId="0"/>
      <p:bldP spid="26" grpId="0" animBg="1"/>
      <p:bldP spid="27" grpId="0"/>
      <p:bldP spid="28" grpId="0" animBg="1"/>
      <p:bldP spid="30" grpId="0" animBg="1"/>
      <p:bldP spid="31" grpId="0" animBg="1"/>
      <p:bldP spid="3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317A057-C766-48FB-B1EC-CC1898F04EF1}" type="datetime1">
              <a:rPr lang="de-DE" noProof="0" smtClean="0"/>
              <a:pPr/>
              <a:t>22.11.2013</a:t>
            </a:fld>
            <a:endParaRPr lang="de-DE" noProof="0"/>
          </a:p>
        </p:txBody>
      </p:sp>
      <p:sp>
        <p:nvSpPr>
          <p:cNvPr id="6" name="Inhaltsplatzhalter 7"/>
          <p:cNvSpPr txBox="1">
            <a:spLocks/>
          </p:cNvSpPr>
          <p:nvPr/>
        </p:nvSpPr>
        <p:spPr>
          <a:xfrm>
            <a:off x="684213" y="3555454"/>
            <a:ext cx="4481512" cy="260985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  <a:spcAft>
                <a:spcPts val="600"/>
              </a:spcAft>
              <a:defRPr/>
            </a:pP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As a federal enterprise, GIZ supports the German Government in achieving its objectives in the field of international cooperation for sustainable development.</a:t>
            </a:r>
          </a:p>
          <a:p>
            <a:pPr algn="l">
              <a:spcBef>
                <a:spcPts val="0"/>
              </a:spcBef>
              <a:spcAft>
                <a:spcPts val="600"/>
              </a:spcAft>
              <a:defRPr/>
            </a:pPr>
            <a:r>
              <a:rPr lang="en-GB" sz="105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Published by</a:t>
            </a: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Deutsche </a:t>
            </a:r>
            <a:r>
              <a:rPr lang="en-GB" sz="1050" b="0" dirty="0" err="1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Gesellschaft</a:t>
            </a: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1050" b="0" dirty="0" err="1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für</a:t>
            </a: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n-GB" sz="1050" b="0" dirty="0" err="1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Internationale</a:t>
            </a: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1050" b="0" dirty="0" err="1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Zusammenarbeit</a:t>
            </a: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(GIZ) GmbH</a:t>
            </a:r>
          </a:p>
          <a:p>
            <a:pPr algn="l">
              <a:spcBef>
                <a:spcPts val="0"/>
              </a:spcBef>
              <a:spcAft>
                <a:spcPts val="600"/>
              </a:spcAft>
              <a:defRPr/>
            </a:pP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Registered offices, Bonn and Eschborn, Germany</a:t>
            </a:r>
          </a:p>
          <a:p>
            <a:pPr algn="l">
              <a:spcBef>
                <a:spcPts val="0"/>
              </a:spcBef>
              <a:spcAft>
                <a:spcPts val="600"/>
              </a:spcAft>
              <a:defRPr/>
            </a:pP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Indo-German Energy Programme</a:t>
            </a:r>
          </a:p>
          <a:p>
            <a:pPr algn="l">
              <a:spcBef>
                <a:spcPts val="0"/>
              </a:spcBef>
              <a:spcAft>
                <a:spcPts val="600"/>
              </a:spcAft>
              <a:tabLst>
                <a:tab pos="180975" algn="l"/>
              </a:tabLst>
              <a:defRPr/>
            </a:pP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B-5/2, </a:t>
            </a:r>
            <a:r>
              <a:rPr lang="en-GB" sz="1050" b="0" dirty="0" err="1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Safdarjung</a:t>
            </a: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Enclave</a:t>
            </a:r>
            <a:b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New Delhi – 110 029, India</a:t>
            </a:r>
            <a:b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	+91 11 4949 5353</a:t>
            </a:r>
            <a:b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F	+91 11 4949 5391</a:t>
            </a:r>
          </a:p>
          <a:p>
            <a:pPr algn="l">
              <a:spcBef>
                <a:spcPts val="0"/>
              </a:spcBef>
              <a:spcAft>
                <a:spcPts val="600"/>
              </a:spcAft>
              <a:tabLst>
                <a:tab pos="180975" algn="l"/>
              </a:tabLst>
              <a:defRPr/>
            </a:pP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	</a:t>
            </a: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  <a:hlinkClick r:id="rId2"/>
              </a:rPr>
              <a:t>Michael.Blunck@giz.de</a:t>
            </a: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b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	</a:t>
            </a: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  <a:hlinkClick r:id="rId3"/>
              </a:rPr>
              <a:t>www.giz.de</a:t>
            </a:r>
            <a:endParaRPr lang="en-GB" sz="1050" b="0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300"/>
              </a:spcAft>
              <a:defRPr/>
            </a:pPr>
            <a:endParaRPr lang="de-DE" sz="12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spcBef>
                <a:spcPts val="0"/>
              </a:spcBef>
              <a:spcAft>
                <a:spcPts val="300"/>
              </a:spcAft>
              <a:defRPr/>
            </a:pPr>
            <a:endParaRPr lang="de-DE" sz="12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spcBef>
                <a:spcPts val="0"/>
              </a:spcBef>
              <a:spcAft>
                <a:spcPts val="300"/>
              </a:spcAft>
              <a:defRPr/>
            </a:pPr>
            <a:endParaRPr lang="de-DE" sz="12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defRPr/>
            </a:pPr>
            <a:endParaRPr lang="de-DE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Inhaltsplatzhalter 8"/>
          <p:cNvSpPr txBox="1">
            <a:spLocks/>
          </p:cNvSpPr>
          <p:nvPr/>
        </p:nvSpPr>
        <p:spPr>
          <a:xfrm>
            <a:off x="5467350" y="3555454"/>
            <a:ext cx="3005138" cy="2588517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Aft>
                <a:spcPts val="600"/>
              </a:spcAft>
              <a:defRPr/>
            </a:pPr>
            <a:r>
              <a:rPr lang="en-GB" sz="105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Responsible</a:t>
            </a:r>
            <a:br>
              <a:rPr lang="en-GB" sz="105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Michael Blunck</a:t>
            </a:r>
          </a:p>
          <a:p>
            <a:pPr algn="l">
              <a:spcAft>
                <a:spcPts val="600"/>
              </a:spcAft>
              <a:defRPr/>
            </a:pPr>
            <a:r>
              <a:rPr lang="en-GB" sz="105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Photo credits</a:t>
            </a:r>
            <a:br>
              <a:rPr lang="en-GB" sz="105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© GIZ </a:t>
            </a:r>
            <a:endParaRPr lang="en-GB" sz="1050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l">
              <a:defRPr/>
            </a:pPr>
            <a:endParaRPr lang="en-GB" sz="105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feld 9"/>
          <p:cNvSpPr txBox="1">
            <a:spLocks noChangeArrowheads="1"/>
          </p:cNvSpPr>
          <p:nvPr/>
        </p:nvSpPr>
        <p:spPr bwMode="auto">
          <a:xfrm>
            <a:off x="5467350" y="4991843"/>
            <a:ext cx="1147762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800" b="0" dirty="0">
                <a:solidFill>
                  <a:schemeClr val="tx2">
                    <a:lumMod val="75000"/>
                  </a:schemeClr>
                </a:solidFill>
              </a:rPr>
              <a:t>In cooperation with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7419434" y="314102"/>
            <a:ext cx="106694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b="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Implemented</a:t>
            </a:r>
            <a:r>
              <a:rPr lang="de-DE" sz="800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800" b="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by</a:t>
            </a:r>
            <a:endParaRPr lang="de-DE" sz="800" b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4" name="Picture 2" descr="C:\Documents and Settings\Tushita\Desktop\logos\German - Infinite Logo.jpg"/>
          <p:cNvPicPr>
            <a:picLocks noChangeAspect="1" noChangeArrowheads="1"/>
          </p:cNvPicPr>
          <p:nvPr/>
        </p:nvPicPr>
        <p:blipFill>
          <a:blip r:embed="rId4" cstate="print"/>
          <a:srcRect t="13181"/>
          <a:stretch>
            <a:fillRect/>
          </a:stretch>
        </p:blipFill>
        <p:spPr bwMode="auto">
          <a:xfrm>
            <a:off x="-1" y="0"/>
            <a:ext cx="3895726" cy="1129336"/>
          </a:xfrm>
          <a:prstGeom prst="rect">
            <a:avLst/>
          </a:prstGeom>
          <a:noFill/>
        </p:spPr>
      </p:pic>
      <p:grpSp>
        <p:nvGrpSpPr>
          <p:cNvPr id="13" name="Group 12"/>
          <p:cNvGrpSpPr>
            <a:grpSpLocks/>
          </p:cNvGrpSpPr>
          <p:nvPr/>
        </p:nvGrpSpPr>
        <p:grpSpPr>
          <a:xfrm>
            <a:off x="5548506" y="5271253"/>
            <a:ext cx="3271966" cy="750035"/>
            <a:chOff x="0" y="-1"/>
            <a:chExt cx="2976040" cy="750466"/>
          </a:xfrm>
        </p:grpSpPr>
        <p:sp>
          <p:nvSpPr>
            <p:cNvPr id="15" name="Text Box 10"/>
            <p:cNvSpPr txBox="1">
              <a:spLocks noChangeArrowheads="1"/>
            </p:cNvSpPr>
            <p:nvPr/>
          </p:nvSpPr>
          <p:spPr bwMode="auto">
            <a:xfrm>
              <a:off x="527769" y="72009"/>
              <a:ext cx="2448271" cy="4320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rIns="0"/>
            <a:lstStyle/>
            <a:p>
              <a:pPr eaLnBrk="0" fontAlgn="base" hangingPunct="0">
                <a:spcAft>
                  <a:spcPts val="0"/>
                </a:spcAft>
              </a:pPr>
              <a:r>
                <a:rPr lang="en-US" sz="1200" b="1" kern="1200" dirty="0">
                  <a:solidFill>
                    <a:srgbClr val="404040"/>
                  </a:solidFill>
                  <a:effectLst/>
                  <a:latin typeface="Arial Narrow"/>
                  <a:ea typeface="SimSun"/>
                  <a:cs typeface="Times New Roman"/>
                </a:rPr>
                <a:t>Ministry of New and Renewable Energy</a:t>
              </a:r>
              <a:endParaRPr lang="en-IN" sz="1200" dirty="0">
                <a:effectLst/>
                <a:latin typeface="Times New Roman"/>
                <a:ea typeface="Times New Roman"/>
              </a:endParaRPr>
            </a:p>
            <a:p>
              <a:pPr eaLnBrk="0" fontAlgn="base" hangingPunct="0">
                <a:spcAft>
                  <a:spcPts val="0"/>
                </a:spcAft>
              </a:pPr>
              <a:r>
                <a:rPr lang="en-US" sz="1200" b="1" kern="1200" dirty="0">
                  <a:solidFill>
                    <a:srgbClr val="404040"/>
                  </a:solidFill>
                  <a:effectLst/>
                  <a:latin typeface="Arial Narrow"/>
                  <a:ea typeface="SimSun"/>
                  <a:cs typeface="Times New Roman"/>
                </a:rPr>
                <a:t>Government of India</a:t>
              </a:r>
              <a:endParaRPr lang="en-IN" sz="1200" dirty="0">
                <a:effectLst/>
                <a:latin typeface="Times New Roman"/>
                <a:ea typeface="Times New Roman"/>
              </a:endParaRPr>
            </a:p>
          </p:txBody>
        </p:sp>
        <p:pic>
          <p:nvPicPr>
            <p:cNvPr id="16" name="Picture 15" descr="Indiaimages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1"/>
              <a:ext cx="527769" cy="7504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0" name="Rectangle 6"/>
          <p:cNvSpPr txBox="1">
            <a:spLocks noChangeArrowheads="1"/>
          </p:cNvSpPr>
          <p:nvPr/>
        </p:nvSpPr>
        <p:spPr>
          <a:xfrm>
            <a:off x="1040400" y="1772816"/>
            <a:ext cx="7034400" cy="1084159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6E645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sz="1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Thank you for your attention.</a:t>
            </a:r>
          </a:p>
          <a:p>
            <a:pPr algn="ctr"/>
            <a:endParaRPr lang="en-US" sz="1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r>
              <a:rPr lang="en-US" sz="1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For more information please visit</a:t>
            </a:r>
            <a:br>
              <a:rPr lang="en-US" sz="1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sz="1800" b="1" dirty="0" smtClean="0">
                <a:solidFill>
                  <a:schemeClr val="tx1">
                    <a:lumMod val="50000"/>
                    <a:lumOff val="50000"/>
                  </a:schemeClr>
                </a:solidFill>
                <a:hlinkClick r:id="rId6"/>
              </a:rPr>
              <a:t>www.igen-re.in</a:t>
            </a:r>
            <a:r>
              <a:rPr lang="en-US" sz="1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674876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ver">
  <a:themeElements>
    <a:clrScheme name="GTZ-DE">
      <a:dk1>
        <a:srgbClr val="000000"/>
      </a:dk1>
      <a:lt1>
        <a:srgbClr val="FFFFFF"/>
      </a:lt1>
      <a:dk2>
        <a:srgbClr val="727272"/>
      </a:dk2>
      <a:lt2>
        <a:srgbClr val="D9D9D9"/>
      </a:lt2>
      <a:accent1>
        <a:srgbClr val="4B859F"/>
      </a:accent1>
      <a:accent2>
        <a:srgbClr val="C80F0E"/>
      </a:accent2>
      <a:accent3>
        <a:srgbClr val="DEDEAF"/>
      </a:accent3>
      <a:accent4>
        <a:srgbClr val="939393"/>
      </a:accent4>
      <a:accent5>
        <a:srgbClr val="9AB0BA"/>
      </a:accent5>
      <a:accent6>
        <a:srgbClr val="BABA93"/>
      </a:accent6>
      <a:hlink>
        <a:srgbClr val="0000FF"/>
      </a:hlink>
      <a:folHlink>
        <a:srgbClr val="800080"/>
      </a:folHlink>
    </a:clrScheme>
    <a:fontScheme name="GTZ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GTZ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lnDef>
  </a:objectDefaults>
  <a:extraClrSchemeLst/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926</TotalTime>
  <Words>357</Words>
  <Application>Microsoft Office PowerPoint</Application>
  <PresentationFormat>On-screen Show (4:3)</PresentationFormat>
  <Paragraphs>64</Paragraphs>
  <Slides>8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Cover</vt:lpstr>
      <vt:lpstr>PowerPoint Presentation</vt:lpstr>
      <vt:lpstr>PowerPoint Presentation</vt:lpstr>
      <vt:lpstr>The Solution: Improved Cookstoves</vt:lpstr>
      <vt:lpstr>The last mile</vt:lpstr>
      <vt:lpstr>Indo German Energy Programme – RE component</vt:lpstr>
      <vt:lpstr>IGEN-RE Approach for Enhancing ICS Adoption </vt:lpstr>
      <vt:lpstr>Outline - India Clean Cookstove Forum 2013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Blunck</dc:creator>
  <cp:lastModifiedBy>Michael Blunck</cp:lastModifiedBy>
  <cp:revision>102</cp:revision>
  <cp:lastPrinted>2013-09-27T06:25:49Z</cp:lastPrinted>
  <dcterms:modified xsi:type="dcterms:W3CDTF">2013-11-22T05:21:42Z</dcterms:modified>
</cp:coreProperties>
</file>